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sldIdLst>
    <p:sldId id="256" r:id="rId2"/>
    <p:sldId id="263" r:id="rId3"/>
    <p:sldId id="264" r:id="rId4"/>
    <p:sldId id="261" r:id="rId5"/>
    <p:sldId id="262" r:id="rId6"/>
    <p:sldId id="257" r:id="rId7"/>
    <p:sldId id="265" r:id="rId8"/>
    <p:sldId id="266" r:id="rId9"/>
  </p:sldIdLst>
  <p:sldSz cx="18288000" cy="10287000"/>
  <p:notesSz cx="6858000" cy="9144000"/>
  <p:embeddedFontLst>
    <p:embeddedFont>
      <p:font typeface="Agrandir Medium" pitchFamily="2" charset="77"/>
      <p:regular r:id="rId10"/>
    </p:embeddedFont>
    <p:embeddedFont>
      <p:font typeface="Aptos ExtraBold" panose="020B0004020202020204" pitchFamily="34" charset="0"/>
      <p:bold r:id="rId11"/>
      <p:italic r:id="rId12"/>
      <p:boldItalic r:id="rId13"/>
    </p:embeddedFont>
    <p:embeddedFont>
      <p:font typeface="Bembo" panose="02020502050201020203" pitchFamily="18" charset="0"/>
      <p:regular r:id="rId14"/>
      <p:bold r:id="rId15"/>
      <p:boldItalic r:id="rId16"/>
    </p:embeddedFont>
    <p:embeddedFont>
      <p:font typeface="Book Antiqua" panose="02040602050305030304" pitchFamily="18" charset="0"/>
      <p:regular r:id="rId17"/>
      <p:bold r:id="rId18"/>
      <p:italic r:id="rId19"/>
      <p:boldItalic r:id="rId20"/>
    </p:embeddedFont>
    <p:embeddedFont>
      <p:font typeface="Dreaming Outloud All Caps" pitchFamily="2" charset="0"/>
      <p:regular r:id="rId21"/>
    </p:embeddedFont>
    <p:embeddedFont>
      <p:font typeface="Hibernate" panose="02000503000000000000" pitchFamily="2" charset="0"/>
      <p:regular r:id="rId22"/>
    </p:embeddedFont>
    <p:embeddedFont>
      <p:font typeface="Stella" pitchFamily="2" charset="0"/>
      <p:regular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7" autoAdjust="0"/>
    <p:restoredTop sz="94595" autoAdjust="0"/>
  </p:normalViewPr>
  <p:slideViewPr>
    <p:cSldViewPr>
      <p:cViewPr>
        <p:scale>
          <a:sx n="61" d="100"/>
          <a:sy n="61" d="100"/>
        </p:scale>
        <p:origin x="1040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241381" y="236409"/>
            <a:ext cx="17805242" cy="98141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2696" y="1600201"/>
            <a:ext cx="12168554" cy="310967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4200" cap="all" spc="585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3707" y="7315204"/>
            <a:ext cx="11732456" cy="154304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19948" y="9368029"/>
            <a:ext cx="6172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8493388" y="6360820"/>
            <a:ext cx="1301228" cy="17315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43050" y="3242855"/>
            <a:ext cx="15201900" cy="561539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794376" y="1085849"/>
            <a:ext cx="3407774" cy="8115302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85850" y="1085849"/>
            <a:ext cx="12453801" cy="811530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5850" y="1125507"/>
            <a:ext cx="6870963" cy="8242041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70718" y="7072057"/>
            <a:ext cx="1301228" cy="17315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937" y="1911713"/>
            <a:ext cx="5642748" cy="4235870"/>
          </a:xfrm>
        </p:spPr>
        <p:txBody>
          <a:bodyPr anchor="b">
            <a:normAutofit/>
          </a:bodyPr>
          <a:lstStyle>
            <a:lvl1pPr algn="ctr">
              <a:defRPr sz="4800" cap="all" spc="9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5134" y="4095456"/>
            <a:ext cx="6574545" cy="20960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44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958" y="3233054"/>
            <a:ext cx="7429500" cy="59974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233054"/>
            <a:ext cx="7429500" cy="59974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832757"/>
            <a:ext cx="15201900" cy="170327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959" y="2702431"/>
            <a:ext cx="7273554" cy="1221581"/>
          </a:xfrm>
        </p:spPr>
        <p:txBody>
          <a:bodyPr anchor="b">
            <a:normAutofit/>
          </a:bodyPr>
          <a:lstStyle>
            <a:lvl1pPr marL="0" indent="0">
              <a:buNone/>
              <a:defRPr sz="27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959" y="3928655"/>
            <a:ext cx="7273554" cy="52724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75163" y="2702431"/>
            <a:ext cx="7356878" cy="1221581"/>
          </a:xfrm>
        </p:spPr>
        <p:txBody>
          <a:bodyPr anchor="b">
            <a:normAutofit/>
          </a:bodyPr>
          <a:lstStyle>
            <a:lvl1pPr marL="0" indent="0">
              <a:buNone/>
              <a:defRPr sz="27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375163" y="3928655"/>
            <a:ext cx="7356878" cy="52724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1" y="685800"/>
            <a:ext cx="555783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600201"/>
            <a:ext cx="9258300" cy="725804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0201" y="3086100"/>
            <a:ext cx="555783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1" y="685800"/>
            <a:ext cx="555783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600200"/>
            <a:ext cx="8913018" cy="725805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0201" y="3086100"/>
            <a:ext cx="555783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085851"/>
            <a:ext cx="15201900" cy="19327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050" y="3242854"/>
            <a:ext cx="15201900" cy="595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92148" y="9367549"/>
            <a:ext cx="78673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262" y="9367549"/>
            <a:ext cx="398907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19946" y="9367550"/>
            <a:ext cx="616833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22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110000"/>
        </a:lnSpc>
        <a:spcBef>
          <a:spcPct val="0"/>
        </a:spcBef>
        <a:buNone/>
        <a:defRPr sz="48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10000"/>
        </a:lnSpc>
        <a:spcBef>
          <a:spcPts val="1500"/>
        </a:spcBef>
        <a:buFontTx/>
        <a:buNone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411480" indent="-342900" algn="l" defTabSz="1371600" rtl="0" eaLnBrk="1" latinLnBrk="0" hangingPunct="1">
        <a:lnSpc>
          <a:spcPct val="110000"/>
        </a:lnSpc>
        <a:spcBef>
          <a:spcPts val="750"/>
        </a:spcBef>
        <a:buSzPct val="85000"/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411480" indent="0" algn="l" defTabSz="1371600" rtl="0" eaLnBrk="1" latinLnBrk="0" hangingPunct="1">
        <a:lnSpc>
          <a:spcPct val="110000"/>
        </a:lnSpc>
        <a:spcBef>
          <a:spcPts val="75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822960" indent="-342900" algn="l" defTabSz="13716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0" algn="l" defTabSz="1371600" rtl="0" eaLnBrk="1" latinLnBrk="0" hangingPunct="1">
        <a:lnSpc>
          <a:spcPct val="110000"/>
        </a:lnSpc>
        <a:spcBef>
          <a:spcPts val="750"/>
        </a:spcBef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10" Type="http://schemas.openxmlformats.org/officeDocument/2006/relationships/image" Target="../media/image28.jpe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6" name="Group 16"/>
          <p:cNvGrpSpPr/>
          <p:nvPr/>
        </p:nvGrpSpPr>
        <p:grpSpPr>
          <a:xfrm>
            <a:off x="2632863" y="4598768"/>
            <a:ext cx="13022273" cy="1380354"/>
            <a:chOff x="0" y="0"/>
            <a:chExt cx="2990689" cy="3170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0689" cy="317012"/>
            </a:xfrm>
            <a:custGeom>
              <a:avLst/>
              <a:gdLst/>
              <a:ahLst/>
              <a:cxnLst/>
              <a:rect l="l" t="t" r="r" b="b"/>
              <a:pathLst>
                <a:path w="2990689" h="317012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308094"/>
                  </a:lnTo>
                  <a:cubicBezTo>
                    <a:pt x="2990689" y="313019"/>
                    <a:pt x="2986697" y="317012"/>
                    <a:pt x="2981772" y="317012"/>
                  </a:cubicBezTo>
                  <a:lnTo>
                    <a:pt x="8918" y="317012"/>
                  </a:lnTo>
                  <a:cubicBezTo>
                    <a:pt x="3993" y="317012"/>
                    <a:pt x="0" y="313019"/>
                    <a:pt x="0" y="308094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990689" cy="326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46385" y="6239079"/>
            <a:ext cx="9795230" cy="84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9"/>
              </a:lnSpc>
            </a:pPr>
            <a:r>
              <a:rPr lang="en-US" sz="4373" spc="389" dirty="0">
                <a:solidFill>
                  <a:srgbClr val="404040"/>
                </a:solidFill>
                <a:latin typeface="Agrandir Medium"/>
              </a:rPr>
              <a:t>WER SIND WIR/WAS TUN WIR?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16406" y="3327969"/>
            <a:ext cx="12255187" cy="30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76"/>
              </a:lnSpc>
              <a:spcBef>
                <a:spcPct val="0"/>
              </a:spcBef>
            </a:pPr>
            <a:r>
              <a:rPr lang="en-US" sz="19065">
                <a:solidFill>
                  <a:srgbClr val="404040"/>
                </a:solidFill>
                <a:latin typeface="Hibernate"/>
              </a:rPr>
              <a:t>MENTORING SOSE24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F1F65D-A07B-0E37-C69B-0C0FF62E3AD5}"/>
              </a:ext>
            </a:extLst>
          </p:cNvPr>
          <p:cNvSpPr txBox="1"/>
          <p:nvPr/>
        </p:nvSpPr>
        <p:spPr>
          <a:xfrm>
            <a:off x="5571034" y="3749030"/>
            <a:ext cx="3572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latin typeface="Aptos" panose="020B0004020202020204" pitchFamily="34" charset="0"/>
              </a:rPr>
              <a:t>Flavia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B6DC8B-B12B-2DA0-6E45-E1FB30278579}"/>
              </a:ext>
            </a:extLst>
          </p:cNvPr>
          <p:cNvSpPr txBox="1"/>
          <p:nvPr/>
        </p:nvSpPr>
        <p:spPr>
          <a:xfrm>
            <a:off x="9998738" y="3749030"/>
            <a:ext cx="3572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latin typeface="Aptos" panose="020B0004020202020204" pitchFamily="34" charset="0"/>
              </a:rPr>
              <a:t>Matthias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6B9547-E495-8E81-63C9-50DD1D1D21F5}"/>
              </a:ext>
            </a:extLst>
          </p:cNvPr>
          <p:cNvSpPr txBox="1"/>
          <p:nvPr/>
        </p:nvSpPr>
        <p:spPr>
          <a:xfrm>
            <a:off x="14426437" y="3749030"/>
            <a:ext cx="3552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latin typeface="Aptos" panose="020B0004020202020204" pitchFamily="34" charset="0"/>
              </a:rPr>
              <a:t>Okan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0794A6-1963-B1CE-3C76-700ECD12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" t="6208" r="4555" b="3033"/>
          <a:stretch/>
        </p:blipFill>
        <p:spPr>
          <a:xfrm>
            <a:off x="10297022" y="659242"/>
            <a:ext cx="2976384" cy="2885462"/>
          </a:xfrm>
          <a:prstGeom prst="ellipse">
            <a:avLst/>
          </a:prstGeom>
          <a:effectLst>
            <a:softEdge rad="0"/>
          </a:effectLst>
        </p:spPr>
      </p:pic>
      <p:sp>
        <p:nvSpPr>
          <p:cNvPr id="6" name="Rechteck: diagonal liegende Ecken abgerundet 7">
            <a:extLst>
              <a:ext uri="{FF2B5EF4-FFF2-40B4-BE49-F238E27FC236}">
                <a16:creationId xmlns:a16="http://schemas.microsoft.com/office/drawing/2014/main" id="{0300A4A9-C781-04DE-1088-CB193B4340A1}"/>
              </a:ext>
            </a:extLst>
          </p:cNvPr>
          <p:cNvSpPr/>
          <p:nvPr/>
        </p:nvSpPr>
        <p:spPr>
          <a:xfrm>
            <a:off x="9998737" y="4355182"/>
            <a:ext cx="3572966" cy="5677838"/>
          </a:xfrm>
          <a:prstGeom prst="round2DiagRect">
            <a:avLst/>
          </a:prstGeom>
          <a:solidFill>
            <a:srgbClr val="F5AE9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500"/>
              </a:spcBef>
            </a:pPr>
            <a:endParaRPr lang="de-AT" sz="2700" dirty="0">
              <a:latin typeface="Aptos" panose="020B00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FD16F9-99E6-7A68-A444-0822E39F9F1C}"/>
              </a:ext>
            </a:extLst>
          </p:cNvPr>
          <p:cNvSpPr txBox="1"/>
          <p:nvPr/>
        </p:nvSpPr>
        <p:spPr>
          <a:xfrm>
            <a:off x="10529888" y="4683484"/>
            <a:ext cx="2630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Was interessiert mich am Studium?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0A02C7-1DA4-98A2-D5C7-BB2A4EA4FCCA}"/>
              </a:ext>
            </a:extLst>
          </p:cNvPr>
          <p:cNvSpPr txBox="1"/>
          <p:nvPr/>
        </p:nvSpPr>
        <p:spPr>
          <a:xfrm>
            <a:off x="10529888" y="7194099"/>
            <a:ext cx="2630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Meine Hobbys &amp; Interessen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9" name="Rechteck: diagonal liegende Ecken abgerundet 24">
            <a:extLst>
              <a:ext uri="{FF2B5EF4-FFF2-40B4-BE49-F238E27FC236}">
                <a16:creationId xmlns:a16="http://schemas.microsoft.com/office/drawing/2014/main" id="{61B91EC1-79EC-0439-5658-BC6B138E4135}"/>
              </a:ext>
            </a:extLst>
          </p:cNvPr>
          <p:cNvSpPr/>
          <p:nvPr/>
        </p:nvSpPr>
        <p:spPr>
          <a:xfrm>
            <a:off x="5571035" y="4355185"/>
            <a:ext cx="3572966" cy="5677838"/>
          </a:xfrm>
          <a:prstGeom prst="round2DiagRect">
            <a:avLst/>
          </a:prstGeom>
          <a:solidFill>
            <a:srgbClr val="F5AE9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500"/>
              </a:spcBef>
            </a:pPr>
            <a:endParaRPr lang="de-AT" sz="2700" dirty="0"/>
          </a:p>
        </p:txBody>
      </p:sp>
      <p:sp>
        <p:nvSpPr>
          <p:cNvPr id="10" name="Rechteck: diagonal liegende Ecken abgerundet 25">
            <a:extLst>
              <a:ext uri="{FF2B5EF4-FFF2-40B4-BE49-F238E27FC236}">
                <a16:creationId xmlns:a16="http://schemas.microsoft.com/office/drawing/2014/main" id="{C2E1DCE7-D281-48D5-DAE7-276FAD7D4B25}"/>
              </a:ext>
            </a:extLst>
          </p:cNvPr>
          <p:cNvSpPr/>
          <p:nvPr/>
        </p:nvSpPr>
        <p:spPr>
          <a:xfrm>
            <a:off x="14426438" y="4355183"/>
            <a:ext cx="3572966" cy="5677838"/>
          </a:xfrm>
          <a:prstGeom prst="round2DiagRect">
            <a:avLst/>
          </a:prstGeom>
          <a:solidFill>
            <a:srgbClr val="F5AE9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500"/>
              </a:spcBef>
            </a:pPr>
            <a:endParaRPr lang="de-AT" sz="27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68EC38-4DAC-6590-8B7A-5694ECD77A94}"/>
              </a:ext>
            </a:extLst>
          </p:cNvPr>
          <p:cNvSpPr txBox="1"/>
          <p:nvPr/>
        </p:nvSpPr>
        <p:spPr>
          <a:xfrm>
            <a:off x="6100763" y="4683484"/>
            <a:ext cx="2631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Was interessiert mich am Studium?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92B7507-3EAE-5325-A6E0-82ED7A6B7404}"/>
              </a:ext>
            </a:extLst>
          </p:cNvPr>
          <p:cNvSpPr txBox="1"/>
          <p:nvPr/>
        </p:nvSpPr>
        <p:spPr>
          <a:xfrm>
            <a:off x="14954933" y="4687408"/>
            <a:ext cx="2622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Was interessiert mich am Studium?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421526F-3FA8-BDD8-0B09-C672BFD8FC5A}"/>
              </a:ext>
            </a:extLst>
          </p:cNvPr>
          <p:cNvSpPr txBox="1"/>
          <p:nvPr/>
        </p:nvSpPr>
        <p:spPr>
          <a:xfrm>
            <a:off x="6100763" y="7194099"/>
            <a:ext cx="2631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Meine Hobbys &amp; Interessen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9C02973-9A8B-435A-DFCD-05571F328ACE}"/>
              </a:ext>
            </a:extLst>
          </p:cNvPr>
          <p:cNvSpPr txBox="1"/>
          <p:nvPr/>
        </p:nvSpPr>
        <p:spPr>
          <a:xfrm>
            <a:off x="14954933" y="7194099"/>
            <a:ext cx="263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latin typeface="Aptos" panose="020B0004020202020204" pitchFamily="34" charset="0"/>
              </a:rPr>
              <a:t>Meine Hobbys &amp; Interessen</a:t>
            </a:r>
            <a:endParaRPr lang="de-AT" sz="2100" dirty="0">
              <a:latin typeface="Aptos" panose="020B00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A57423D-79F8-F143-87DA-132CF804B219}"/>
              </a:ext>
            </a:extLst>
          </p:cNvPr>
          <p:cNvSpPr txBox="1"/>
          <p:nvPr/>
        </p:nvSpPr>
        <p:spPr>
          <a:xfrm>
            <a:off x="5982607" y="5468313"/>
            <a:ext cx="2749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 Rohstoffpolitik</a:t>
            </a:r>
          </a:p>
          <a:p>
            <a:r>
              <a:rPr lang="de-DE" dirty="0">
                <a:latin typeface="Aptos" panose="020B0004020202020204" pitchFamily="34" charset="0"/>
              </a:rPr>
              <a:t>- Internationale Politik</a:t>
            </a:r>
          </a:p>
          <a:p>
            <a:r>
              <a:rPr lang="de-DE" dirty="0">
                <a:latin typeface="Aptos" panose="020B0004020202020204" pitchFamily="34" charset="0"/>
              </a:rPr>
              <a:t>- </a:t>
            </a:r>
            <a:r>
              <a:rPr lang="de-DE" dirty="0" err="1">
                <a:latin typeface="Aptos" panose="020B0004020202020204" pitchFamily="34" charset="0"/>
              </a:rPr>
              <a:t>wissenschaftl</a:t>
            </a:r>
            <a:r>
              <a:rPr lang="de-DE" dirty="0">
                <a:latin typeface="Aptos" panose="020B0004020202020204" pitchFamily="34" charset="0"/>
              </a:rPr>
              <a:t>. Arbeiten</a:t>
            </a:r>
            <a:endParaRPr lang="de-AT" sz="1650" dirty="0">
              <a:latin typeface="Aptos" panose="020B00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C9C7A5-6BD3-D46B-76D7-3521EEDFC851}"/>
              </a:ext>
            </a:extLst>
          </p:cNvPr>
          <p:cNvSpPr txBox="1"/>
          <p:nvPr/>
        </p:nvSpPr>
        <p:spPr>
          <a:xfrm>
            <a:off x="10410311" y="5472237"/>
            <a:ext cx="2749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 Österreichische Politik</a:t>
            </a:r>
          </a:p>
          <a:p>
            <a:r>
              <a:rPr lang="de-DE" dirty="0">
                <a:latin typeface="Aptos" panose="020B0004020202020204" pitchFamily="34" charset="0"/>
              </a:rPr>
              <a:t>- Europäische Union</a:t>
            </a:r>
          </a:p>
          <a:p>
            <a:r>
              <a:rPr lang="de-DE" dirty="0">
                <a:latin typeface="Aptos" panose="020B0004020202020204" pitchFamily="34" charset="0"/>
              </a:rPr>
              <a:t>- Politische Theorie</a:t>
            </a:r>
            <a:endParaRPr lang="de-AT" sz="1650" dirty="0">
              <a:latin typeface="Aptos" panose="020B00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F18BB-63C8-630F-F69A-20FE0AF65A44}"/>
              </a:ext>
            </a:extLst>
          </p:cNvPr>
          <p:cNvSpPr txBox="1"/>
          <p:nvPr/>
        </p:nvSpPr>
        <p:spPr>
          <a:xfrm>
            <a:off x="14827804" y="5468312"/>
            <a:ext cx="2749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 Internationale Politik</a:t>
            </a:r>
          </a:p>
          <a:p>
            <a:r>
              <a:rPr lang="de-DE" dirty="0">
                <a:latin typeface="Aptos" panose="020B0004020202020204" pitchFamily="34" charset="0"/>
              </a:rPr>
              <a:t>- Politisches System</a:t>
            </a:r>
          </a:p>
          <a:p>
            <a:r>
              <a:rPr lang="de-DE" dirty="0">
                <a:latin typeface="Aptos" panose="020B0004020202020204" pitchFamily="34" charset="0"/>
              </a:rPr>
              <a:t>- Österreichische Politik</a:t>
            </a:r>
            <a:endParaRPr lang="de-AT" sz="1650" dirty="0">
              <a:latin typeface="Aptos" panose="020B00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A97371E-8A58-AB25-5DD8-2BC85C0A3F11}"/>
              </a:ext>
            </a:extLst>
          </p:cNvPr>
          <p:cNvSpPr txBox="1"/>
          <p:nvPr/>
        </p:nvSpPr>
        <p:spPr>
          <a:xfrm>
            <a:off x="5982607" y="7980562"/>
            <a:ext cx="2749814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-Mineralien &amp; Edelsteine</a:t>
            </a:r>
          </a:p>
          <a:p>
            <a:r>
              <a:rPr lang="de-DE" dirty="0">
                <a:latin typeface="Aptos" panose="020B0004020202020204" pitchFamily="34" charset="0"/>
              </a:rPr>
              <a:t>- Yoga</a:t>
            </a:r>
          </a:p>
          <a:p>
            <a:r>
              <a:rPr lang="de-DE" dirty="0">
                <a:latin typeface="Aptos" panose="020B0004020202020204" pitchFamily="34" charset="0"/>
              </a:rPr>
              <a:t>- </a:t>
            </a:r>
            <a:r>
              <a:rPr lang="de-DE" dirty="0" err="1">
                <a:latin typeface="Aptos" panose="020B0004020202020204" pitchFamily="34" charset="0"/>
              </a:rPr>
              <a:t>Sustainable</a:t>
            </a:r>
            <a:r>
              <a:rPr lang="de-DE" dirty="0">
                <a:latin typeface="Aptos" panose="020B0004020202020204" pitchFamily="34" charset="0"/>
              </a:rPr>
              <a:t> Interior  Design</a:t>
            </a:r>
          </a:p>
          <a:p>
            <a:endParaRPr lang="de-AT" sz="1650" dirty="0">
              <a:latin typeface="Aptos" panose="020B00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1A973A3-3A90-0934-DBC8-632B3CF5ED94}"/>
              </a:ext>
            </a:extLst>
          </p:cNvPr>
          <p:cNvSpPr txBox="1"/>
          <p:nvPr/>
        </p:nvSpPr>
        <p:spPr>
          <a:xfrm>
            <a:off x="10410308" y="7978930"/>
            <a:ext cx="274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 Kochen</a:t>
            </a:r>
          </a:p>
          <a:p>
            <a:r>
              <a:rPr lang="de-DE" dirty="0">
                <a:latin typeface="Aptos" panose="020B0004020202020204" pitchFamily="34" charset="0"/>
              </a:rPr>
              <a:t>- Kaffee trinken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9505113-3A6C-E42C-E5F1-2F977E2AEA02}"/>
              </a:ext>
            </a:extLst>
          </p:cNvPr>
          <p:cNvSpPr txBox="1"/>
          <p:nvPr/>
        </p:nvSpPr>
        <p:spPr>
          <a:xfrm>
            <a:off x="14838014" y="7978930"/>
            <a:ext cx="274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- Essen</a:t>
            </a:r>
          </a:p>
          <a:p>
            <a:r>
              <a:rPr lang="de-DE" dirty="0">
                <a:latin typeface="Aptos" panose="020B0004020202020204" pitchFamily="34" charset="0"/>
              </a:rPr>
              <a:t>- Lesen</a:t>
            </a:r>
            <a:endParaRPr lang="de-AT" sz="1650" dirty="0">
              <a:latin typeface="Aptos" panose="020B00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89EA7F2-61BE-E2F2-A6C5-C4579F8DB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 b="19535"/>
          <a:stretch/>
        </p:blipFill>
        <p:spPr>
          <a:xfrm>
            <a:off x="14714517" y="608791"/>
            <a:ext cx="2976384" cy="2885462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A507AC4-4EB5-C282-1038-D9F9735D3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3495" r="1054" b="7755"/>
          <a:stretch/>
        </p:blipFill>
        <p:spPr>
          <a:xfrm>
            <a:off x="5928399" y="659242"/>
            <a:ext cx="2976384" cy="2885462"/>
          </a:xfrm>
          <a:prstGeom prst="ellipse">
            <a:avLst/>
          </a:prstGeom>
          <a:effectLst>
            <a:softEdge rad="0"/>
          </a:effec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4CA0B9D-EDDC-1651-DC0A-7DBDA26B9F36}"/>
              </a:ext>
            </a:extLst>
          </p:cNvPr>
          <p:cNvGrpSpPr/>
          <p:nvPr/>
        </p:nvGrpSpPr>
        <p:grpSpPr>
          <a:xfrm>
            <a:off x="-676175" y="-234063"/>
            <a:ext cx="5650773" cy="5736977"/>
            <a:chOff x="-190768" y="-179109"/>
            <a:chExt cx="3767182" cy="3824651"/>
          </a:xfrm>
        </p:grpSpPr>
        <p:sp>
          <p:nvSpPr>
            <p:cNvPr id="24" name="Ellipse 11">
              <a:extLst>
                <a:ext uri="{FF2B5EF4-FFF2-40B4-BE49-F238E27FC236}">
                  <a16:creationId xmlns:a16="http://schemas.microsoft.com/office/drawing/2014/main" id="{A00ACFB6-ADFD-BDB9-9352-B48D7C6BAA22}"/>
                </a:ext>
              </a:extLst>
            </p:cNvPr>
            <p:cNvSpPr/>
            <p:nvPr/>
          </p:nvSpPr>
          <p:spPr>
            <a:xfrm>
              <a:off x="-190768" y="-179109"/>
              <a:ext cx="3767182" cy="3824651"/>
            </a:xfrm>
            <a:prstGeom prst="ellipse">
              <a:avLst/>
            </a:prstGeom>
            <a:solidFill>
              <a:srgbClr val="F5AE9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500"/>
                </a:spcBef>
              </a:pPr>
              <a:endParaRPr lang="de-AT" sz="2700" dirty="0"/>
            </a:p>
          </p:txBody>
        </p:sp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BA29C9D5-6047-BCD4-E367-AF9DCD2634DF}"/>
                </a:ext>
              </a:extLst>
            </p:cNvPr>
            <p:cNvSpPr txBox="1">
              <a:spLocks/>
            </p:cNvSpPr>
            <p:nvPr/>
          </p:nvSpPr>
          <p:spPr>
            <a:xfrm>
              <a:off x="206007" y="847725"/>
              <a:ext cx="3042018" cy="1867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 fontScale="9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Powi-</a:t>
              </a:r>
              <a:r>
                <a:rPr lang="de-DE" sz="9000" spc="-225" dirty="0" err="1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tive</a:t>
              </a: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 </a:t>
              </a:r>
              <a:b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</a:b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Vibes</a:t>
              </a:r>
            </a:p>
          </p:txBody>
        </p:sp>
        <p:pic>
          <p:nvPicPr>
            <p:cNvPr id="26" name="Grafik 25" descr="Sonne Silhouette">
              <a:extLst>
                <a:ext uri="{FF2B5EF4-FFF2-40B4-BE49-F238E27FC236}">
                  <a16:creationId xmlns:a16="http://schemas.microsoft.com/office/drawing/2014/main" id="{80D09AAB-EDAD-A67A-5B35-6736FDC68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0824" y="157687"/>
              <a:ext cx="859376" cy="859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2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BF14EF4-802C-4164-5FA9-8D27882C2609}"/>
              </a:ext>
            </a:extLst>
          </p:cNvPr>
          <p:cNvSpPr txBox="1">
            <a:spLocks/>
          </p:cNvSpPr>
          <p:nvPr/>
        </p:nvSpPr>
        <p:spPr>
          <a:xfrm>
            <a:off x="7651377" y="3039035"/>
            <a:ext cx="9093573" cy="6646209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432" indent="-402432" algn="l">
              <a:buFont typeface="Arial" panose="020B0604020202020204" pitchFamily="34" charset="0"/>
              <a:buChar char="•"/>
            </a:pPr>
            <a:r>
              <a:rPr lang="de-DE" sz="3600" dirty="0">
                <a:latin typeface="Aptos" panose="020B0004020202020204" pitchFamily="34" charset="0"/>
              </a:rPr>
              <a:t>Mo 11.03.2024 13:15 </a:t>
            </a:r>
          </a:p>
          <a:p>
            <a:pPr marL="925830" lvl="1" indent="-514350" algn="l"/>
            <a:r>
              <a:rPr lang="de-DE" sz="3000" dirty="0">
                <a:latin typeface="Aptos" panose="020B0004020202020204" pitchFamily="34" charset="0"/>
              </a:rPr>
              <a:t>- Kennenlernen und Einführung ins Mentoring, </a:t>
            </a:r>
          </a:p>
          <a:p>
            <a:pPr marL="0" lvl="1" algn="l"/>
            <a:r>
              <a:rPr lang="de-DE" sz="3000" dirty="0">
                <a:latin typeface="Aptos" panose="020B0004020202020204" pitchFamily="34" charset="0"/>
              </a:rPr>
              <a:t>     - U:space, U:find, </a:t>
            </a:r>
            <a:r>
              <a:rPr lang="de-DE" sz="3000" dirty="0" err="1">
                <a:latin typeface="Aptos" panose="020B0004020202020204" pitchFamily="34" charset="0"/>
              </a:rPr>
              <a:t>Moodle</a:t>
            </a:r>
            <a:r>
              <a:rPr lang="de-DE" sz="3000" dirty="0">
                <a:latin typeface="Aptos" panose="020B0004020202020204" pitchFamily="34" charset="0"/>
              </a:rPr>
              <a:t> etc. und offene Fragen</a:t>
            </a:r>
          </a:p>
          <a:p>
            <a:pPr marL="0" lvl="1" algn="l"/>
            <a:endParaRPr lang="de-DE" sz="3000" dirty="0">
              <a:latin typeface="Aptos" panose="020B0004020202020204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de-DE" sz="3600" dirty="0">
                <a:latin typeface="Aptos" panose="020B0004020202020204" pitchFamily="34" charset="0"/>
              </a:rPr>
              <a:t>Mo 18.03.2024 14:45</a:t>
            </a:r>
          </a:p>
          <a:p>
            <a:pPr marL="925830" lvl="1" indent="-514350" algn="l"/>
            <a:r>
              <a:rPr lang="de-DE" sz="3000" dirty="0">
                <a:latin typeface="Aptos" panose="020B0004020202020204" pitchFamily="34" charset="0"/>
              </a:rPr>
              <a:t>- Uni Wien Rundgang im 2. Bezirk</a:t>
            </a:r>
          </a:p>
          <a:p>
            <a:pPr marL="925830" lvl="1" indent="-514350" algn="l"/>
            <a:endParaRPr lang="de-DE" sz="3000" dirty="0">
              <a:latin typeface="Aptos" panose="020B0004020202020204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de-DE" sz="3600" dirty="0">
                <a:latin typeface="Aptos" panose="020B0004020202020204" pitchFamily="34" charset="0"/>
              </a:rPr>
              <a:t>Mo 08.04.2024 13:15</a:t>
            </a:r>
          </a:p>
          <a:p>
            <a:pPr marL="925830" lvl="1" indent="-514350" algn="l"/>
            <a:r>
              <a:rPr lang="de-DE" sz="3000" dirty="0">
                <a:latin typeface="Aptos" panose="020B0004020202020204" pitchFamily="34" charset="0"/>
              </a:rPr>
              <a:t>- Lernstrategien, STEOP Lerninhalt</a:t>
            </a:r>
          </a:p>
          <a:p>
            <a:pPr marL="925830" lvl="1" indent="-514350" algn="l"/>
            <a:endParaRPr lang="de-DE" sz="3000" dirty="0">
              <a:latin typeface="Aptos" panose="020B0004020202020204" pitchFamily="34" charset="0"/>
            </a:endParaRPr>
          </a:p>
          <a:p>
            <a:pPr marL="538163" lvl="1" indent="-404813" algn="l">
              <a:buFont typeface="Arial" panose="020B0604020202020204" pitchFamily="34" charset="0"/>
              <a:buChar char="•"/>
            </a:pPr>
            <a:r>
              <a:rPr lang="de-DE" sz="3600" dirty="0">
                <a:latin typeface="Aptos" panose="020B0004020202020204" pitchFamily="34" charset="0"/>
              </a:rPr>
              <a:t>Mo 15.04.2024 13:15</a:t>
            </a:r>
          </a:p>
          <a:p>
            <a:pPr marL="133350" lvl="1" algn="l"/>
            <a:r>
              <a:rPr lang="de-DE" sz="3600" dirty="0">
                <a:latin typeface="Aptos" panose="020B0004020202020204" pitchFamily="34" charset="0"/>
              </a:rPr>
              <a:t>   - </a:t>
            </a:r>
            <a:r>
              <a:rPr lang="de-DE" sz="3000" dirty="0">
                <a:latin typeface="Aptos" panose="020B0004020202020204" pitchFamily="34" charset="0"/>
              </a:rPr>
              <a:t>noch offen</a:t>
            </a:r>
            <a:endParaRPr lang="de-DE" sz="3600" dirty="0">
              <a:latin typeface="Aptos" panose="020B00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5E442CE-F2E9-158A-289C-73B03743C498}"/>
              </a:ext>
            </a:extLst>
          </p:cNvPr>
          <p:cNvSpPr txBox="1">
            <a:spLocks/>
          </p:cNvSpPr>
          <p:nvPr/>
        </p:nvSpPr>
        <p:spPr>
          <a:xfrm>
            <a:off x="7826188" y="776569"/>
            <a:ext cx="8918762" cy="1932734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dirty="0">
                <a:solidFill>
                  <a:srgbClr val="F5AE97"/>
                </a:solidFill>
                <a:latin typeface="Aptos" panose="020B0004020202020204" pitchFamily="34" charset="0"/>
              </a:rPr>
              <a:t>Termine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AB4C552-D73C-FA40-11BF-5F297132A78D}"/>
              </a:ext>
            </a:extLst>
          </p:cNvPr>
          <p:cNvGrpSpPr/>
          <p:nvPr/>
        </p:nvGrpSpPr>
        <p:grpSpPr>
          <a:xfrm>
            <a:off x="461922" y="328436"/>
            <a:ext cx="5650773" cy="5736977"/>
            <a:chOff x="-190768" y="-179109"/>
            <a:chExt cx="3767182" cy="3824651"/>
          </a:xfrm>
        </p:grpSpPr>
        <p:sp>
          <p:nvSpPr>
            <p:cNvPr id="5" name="Ellipse 11">
              <a:extLst>
                <a:ext uri="{FF2B5EF4-FFF2-40B4-BE49-F238E27FC236}">
                  <a16:creationId xmlns:a16="http://schemas.microsoft.com/office/drawing/2014/main" id="{084CF019-B90F-8A77-8095-FC200E6FEC73}"/>
                </a:ext>
              </a:extLst>
            </p:cNvPr>
            <p:cNvSpPr/>
            <p:nvPr/>
          </p:nvSpPr>
          <p:spPr>
            <a:xfrm>
              <a:off x="-190768" y="-179109"/>
              <a:ext cx="3767182" cy="3824651"/>
            </a:xfrm>
            <a:prstGeom prst="ellipse">
              <a:avLst/>
            </a:prstGeom>
            <a:solidFill>
              <a:srgbClr val="F5AE9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500"/>
                </a:spcBef>
              </a:pPr>
              <a:endParaRPr lang="de-AT" sz="2700" dirty="0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E30F4DE0-9AAC-52E5-0DCF-495AF577BC6A}"/>
                </a:ext>
              </a:extLst>
            </p:cNvPr>
            <p:cNvSpPr txBox="1">
              <a:spLocks/>
            </p:cNvSpPr>
            <p:nvPr/>
          </p:nvSpPr>
          <p:spPr>
            <a:xfrm>
              <a:off x="206007" y="847725"/>
              <a:ext cx="3042018" cy="1867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 fontScale="9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Powi-</a:t>
              </a:r>
              <a:r>
                <a:rPr lang="de-DE" sz="9000" spc="-225" dirty="0" err="1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tive</a:t>
              </a: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 </a:t>
              </a:r>
              <a:b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</a:br>
              <a:r>
                <a:rPr lang="de-DE" sz="9000" spc="-225" dirty="0">
                  <a:latin typeface="Aptos ExtraBold" panose="020F0502020204030204" pitchFamily="34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Vibes</a:t>
              </a:r>
            </a:p>
          </p:txBody>
        </p:sp>
        <p:pic>
          <p:nvPicPr>
            <p:cNvPr id="7" name="Grafik 6" descr="Sonne Silhouette">
              <a:extLst>
                <a:ext uri="{FF2B5EF4-FFF2-40B4-BE49-F238E27FC236}">
                  <a16:creationId xmlns:a16="http://schemas.microsoft.com/office/drawing/2014/main" id="{B1E8C5A4-BE43-3EA1-3806-E242E8912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0824" y="157687"/>
              <a:ext cx="859376" cy="859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48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C28D8-9938-A045-4177-89A58B24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748" y="3068052"/>
            <a:ext cx="5642748" cy="246591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cap="none" spc="-225" dirty="0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POWI </a:t>
            </a:r>
            <a:br>
              <a:rPr lang="de-DE" cap="none" spc="-225" dirty="0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de-DE" sz="4200" cap="none" spc="-225" dirty="0" err="1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</a:t>
            </a:r>
            <a:r>
              <a:rPr lang="de-DE" sz="4200" cap="none" dirty="0" err="1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</a:t>
            </a:r>
            <a:br>
              <a:rPr lang="de-DE" cap="none" spc="-225" dirty="0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de-DE" cap="none" spc="-225" dirty="0">
                <a:solidFill>
                  <a:srgbClr val="16406C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NOT POWI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3EA9F8-12FE-77E4-341E-48D5E0CB0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0293" y="2253671"/>
            <a:ext cx="2465921" cy="921713"/>
          </a:xfrm>
        </p:spPr>
        <p:txBody>
          <a:bodyPr>
            <a:normAutofit fontScale="92500"/>
          </a:bodyPr>
          <a:lstStyle/>
          <a:p>
            <a:r>
              <a:rPr lang="de-DE" sz="4200" b="1" dirty="0">
                <a:solidFill>
                  <a:srgbClr val="16406C"/>
                </a:solidFill>
                <a:latin typeface="Book Antiqua" panose="02040602050305030304" pitchFamily="18" charset="0"/>
              </a:rPr>
              <a:t>Mentoren</a:t>
            </a:r>
            <a:endParaRPr lang="de-DE" sz="4800" b="1" dirty="0">
              <a:solidFill>
                <a:srgbClr val="16406C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Grafik 9" descr="Ein Bild, das Person, Menschliches Gesicht, Lächeln, draußen enthält.&#10;&#10;Automatisch generierte Beschreibung">
            <a:extLst>
              <a:ext uri="{FF2B5EF4-FFF2-40B4-BE49-F238E27FC236}">
                <a16:creationId xmlns:a16="http://schemas.microsoft.com/office/drawing/2014/main" id="{0B047850-C0C5-2B93-02D5-A67147E6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055" y="3549596"/>
            <a:ext cx="2465919" cy="24659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A4AE76A-57E1-87C1-3387-3C4B434DE120}"/>
              </a:ext>
            </a:extLst>
          </p:cNvPr>
          <p:cNvSpPr txBox="1"/>
          <p:nvPr/>
        </p:nvSpPr>
        <p:spPr>
          <a:xfrm>
            <a:off x="8442863" y="6081962"/>
            <a:ext cx="28367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Moritz, 22 Jahre alt,</a:t>
            </a:r>
          </a:p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8. Semester, PoWi und Slawistik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9DB29FA-EA41-B5E3-40CF-FBF74043CA94}"/>
              </a:ext>
            </a:extLst>
          </p:cNvPr>
          <p:cNvSpPr txBox="1"/>
          <p:nvPr/>
        </p:nvSpPr>
        <p:spPr>
          <a:xfrm>
            <a:off x="11720293" y="6081962"/>
            <a:ext cx="2988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Yannick, 23 Jahre alt,</a:t>
            </a:r>
          </a:p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6. Semester, PoWi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D10964D-6AEE-8414-0DEF-1761486A9234}"/>
              </a:ext>
            </a:extLst>
          </p:cNvPr>
          <p:cNvSpPr txBox="1"/>
          <p:nvPr/>
        </p:nvSpPr>
        <p:spPr>
          <a:xfrm>
            <a:off x="15137508" y="6081962"/>
            <a:ext cx="28367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Simon, 24 Jahre alt,</a:t>
            </a:r>
          </a:p>
          <a:p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4. Semester, PoWi und </a:t>
            </a:r>
            <a:r>
              <a:rPr lang="de-DE" sz="2100" dirty="0" err="1">
                <a:solidFill>
                  <a:schemeClr val="tx2"/>
                </a:solidFill>
                <a:latin typeface="Book Antiqua" panose="02040602050305030304" pitchFamily="18" charset="0"/>
              </a:rPr>
              <a:t>WiRe</a:t>
            </a:r>
            <a:r>
              <a:rPr lang="de-DE" sz="2100" dirty="0">
                <a:solidFill>
                  <a:schemeClr val="tx2"/>
                </a:solidFill>
                <a:latin typeface="Book Antiqua" panose="02040602050305030304" pitchFamily="18" charset="0"/>
              </a:rPr>
              <a:t> (WU)</a:t>
            </a:r>
          </a:p>
        </p:txBody>
      </p:sp>
      <p:pic>
        <p:nvPicPr>
          <p:cNvPr id="16" name="Grafik 15" descr="Ein Bild, das Menschliches Gesicht, Person, Lächeln, Porträt enthält.&#10;&#10;Automatisch generierte Beschreibung">
            <a:extLst>
              <a:ext uri="{FF2B5EF4-FFF2-40B4-BE49-F238E27FC236}">
                <a16:creationId xmlns:a16="http://schemas.microsoft.com/office/drawing/2014/main" id="{4C7F874E-758B-1E9C-E410-00A44D879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003" y="3501190"/>
            <a:ext cx="2465921" cy="2465921"/>
          </a:xfrm>
          <a:prstGeom prst="rect">
            <a:avLst/>
          </a:prstGeom>
        </p:spPr>
      </p:pic>
      <p:pic>
        <p:nvPicPr>
          <p:cNvPr id="18" name="Grafik 17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FB784A80-91B5-9ADD-D4B5-FE7808D02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2528" y="3534274"/>
            <a:ext cx="2465921" cy="24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1CFC910-A38B-924C-A7A3-23981F4E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14500"/>
            <a:ext cx="10134600" cy="1288489"/>
          </a:xfrm>
        </p:spPr>
        <p:txBody>
          <a:bodyPr/>
          <a:lstStyle/>
          <a:p>
            <a:pPr algn="l"/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Termine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500912F-5FCC-A162-C6C7-3723CA19B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239209"/>
            <a:ext cx="12077700" cy="740119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DI 12.03.2024 18:15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Kennenlernen und Einführung ins Mentoring, </a:t>
            </a:r>
          </a:p>
          <a:p>
            <a:pPr lvl="1" indent="0">
              <a:buNone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 </a:t>
            </a:r>
            <a:r>
              <a:rPr lang="de-DE" dirty="0" err="1">
                <a:solidFill>
                  <a:srgbClr val="16406C"/>
                </a:solidFill>
                <a:latin typeface="Book Antiqua" panose="02040602050305030304" pitchFamily="18" charset="0"/>
              </a:rPr>
              <a:t>U:space</a:t>
            </a: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, </a:t>
            </a:r>
            <a:r>
              <a:rPr lang="de-DE" dirty="0" err="1">
                <a:solidFill>
                  <a:srgbClr val="16406C"/>
                </a:solidFill>
                <a:latin typeface="Book Antiqua" panose="02040602050305030304" pitchFamily="18" charset="0"/>
              </a:rPr>
              <a:t>U:find</a:t>
            </a: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, </a:t>
            </a:r>
            <a:r>
              <a:rPr lang="de-DE" dirty="0" err="1">
                <a:solidFill>
                  <a:srgbClr val="16406C"/>
                </a:solidFill>
                <a:latin typeface="Book Antiqua" panose="02040602050305030304" pitchFamily="18" charset="0"/>
              </a:rPr>
              <a:t>Moodle</a:t>
            </a: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 etc. und offene Fragen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DI 19.03.2024 18:15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Studi-Basics: Tipps und Tricks fürs Studieren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DI 09.04.2024 18:15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Außer-Universitäre Aktivitäten: Bars, Freizeit, </a:t>
            </a:r>
            <a:r>
              <a:rPr lang="de-DE" dirty="0" err="1">
                <a:solidFill>
                  <a:srgbClr val="16406C"/>
                </a:solidFill>
                <a:latin typeface="Book Antiqua" panose="02040602050305030304" pitchFamily="18" charset="0"/>
              </a:rPr>
              <a:t>Usi</a:t>
            </a: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-Kurse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16406C"/>
                </a:solidFill>
                <a:latin typeface="Book Antiqua" panose="02040602050305030304" pitchFamily="18" charset="0"/>
              </a:rPr>
              <a:t>Weitere Termine nach Absprache in der Mentoring Gruppe</a:t>
            </a:r>
          </a:p>
        </p:txBody>
      </p:sp>
    </p:spTree>
    <p:extLst>
      <p:ext uri="{BB962C8B-B14F-4D97-AF65-F5344CB8AC3E}">
        <p14:creationId xmlns:p14="http://schemas.microsoft.com/office/powerpoint/2010/main" val="31262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32E238D2-B545-7BB8-C640-6EA2B1FA4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378"/>
            <a:ext cx="18364200" cy="103283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767866" y="-41378"/>
            <a:ext cx="9125410" cy="4573166"/>
          </a:xfrm>
          <a:custGeom>
            <a:avLst/>
            <a:gdLst/>
            <a:ahLst/>
            <a:cxnLst/>
            <a:rect l="l" t="t" r="r" b="b"/>
            <a:pathLst>
              <a:path w="9125410" h="6420971">
                <a:moveTo>
                  <a:pt x="0" y="0"/>
                </a:moveTo>
                <a:lnTo>
                  <a:pt x="9125411" y="0"/>
                </a:lnTo>
                <a:lnTo>
                  <a:pt x="9125411" y="6420970"/>
                </a:lnTo>
                <a:lnTo>
                  <a:pt x="0" y="6420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0406" b="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1546157">
            <a:off x="7555729" y="-2850212"/>
            <a:ext cx="14449154" cy="6804238"/>
          </a:xfrm>
          <a:custGeom>
            <a:avLst/>
            <a:gdLst/>
            <a:ahLst/>
            <a:cxnLst/>
            <a:rect l="l" t="t" r="r" b="b"/>
            <a:pathLst>
              <a:path w="14449154" h="6804238">
                <a:moveTo>
                  <a:pt x="0" y="0"/>
                </a:moveTo>
                <a:lnTo>
                  <a:pt x="14449154" y="0"/>
                </a:lnTo>
                <a:lnTo>
                  <a:pt x="14449154" y="6804237"/>
                </a:lnTo>
                <a:lnTo>
                  <a:pt x="0" y="6804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 flipH="1">
            <a:off x="239262" y="138965"/>
            <a:ext cx="1578876" cy="1779471"/>
          </a:xfrm>
          <a:custGeom>
            <a:avLst/>
            <a:gdLst/>
            <a:ahLst/>
            <a:cxnLst/>
            <a:rect l="l" t="t" r="r" b="b"/>
            <a:pathLst>
              <a:path w="1578876" h="1779471">
                <a:moveTo>
                  <a:pt x="1578876" y="0"/>
                </a:moveTo>
                <a:lnTo>
                  <a:pt x="0" y="0"/>
                </a:lnTo>
                <a:lnTo>
                  <a:pt x="0" y="1779470"/>
                </a:lnTo>
                <a:lnTo>
                  <a:pt x="1578876" y="1779470"/>
                </a:lnTo>
                <a:lnTo>
                  <a:pt x="157887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5330572" y="7323813"/>
            <a:ext cx="2758401" cy="2758401"/>
          </a:xfrm>
          <a:custGeom>
            <a:avLst/>
            <a:gdLst/>
            <a:ahLst/>
            <a:cxnLst/>
            <a:rect l="l" t="t" r="r" b="b"/>
            <a:pathLst>
              <a:path w="2758401" h="2758401">
                <a:moveTo>
                  <a:pt x="0" y="0"/>
                </a:moveTo>
                <a:lnTo>
                  <a:pt x="2758400" y="0"/>
                </a:lnTo>
                <a:lnTo>
                  <a:pt x="2758400" y="2758401"/>
                </a:lnTo>
                <a:lnTo>
                  <a:pt x="0" y="275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8" name="Group 8"/>
          <p:cNvGrpSpPr/>
          <p:nvPr/>
        </p:nvGrpSpPr>
        <p:grpSpPr>
          <a:xfrm>
            <a:off x="1477635" y="4229100"/>
            <a:ext cx="2858180" cy="2792026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t="-18222" b="-182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08777" y="4229100"/>
            <a:ext cx="2858180" cy="2792026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t="-41043" b="-41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39919" y="4229100"/>
            <a:ext cx="2858180" cy="2792026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t="-5831" b="-3075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71061" y="4229100"/>
            <a:ext cx="2858180" cy="2792026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3"/>
              <a:stretch>
                <a:fillRect t="-27904" b="-2790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-986452"/>
            <a:ext cx="10904543" cy="58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  <a:spcBef>
                <a:spcPct val="0"/>
              </a:spcBef>
            </a:pPr>
            <a:r>
              <a:rPr lang="en-US" sz="30000" dirty="0" err="1">
                <a:solidFill>
                  <a:srgbClr val="404A76"/>
                </a:solidFill>
                <a:latin typeface="Stella"/>
              </a:rPr>
              <a:t>Apropowi</a:t>
            </a:r>
            <a:endParaRPr lang="en-US" sz="30000" dirty="0">
              <a:solidFill>
                <a:srgbClr val="404A76"/>
              </a:solidFill>
              <a:latin typeface="Stell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016410" y="2367875"/>
            <a:ext cx="8079526" cy="111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404A76"/>
                </a:solidFill>
                <a:latin typeface="Dreaming Outloud All Caps"/>
              </a:rPr>
              <a:t>DONNERSTAG ABENDS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2515" y="3235558"/>
            <a:ext cx="923535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F8282"/>
                </a:solidFill>
                <a:latin typeface="Dreaming Outloud All Caps"/>
              </a:rPr>
              <a:t>ERSTES TREFFEN: 14.MÄRZ 19:00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3902" y="7486610"/>
            <a:ext cx="4415255" cy="179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 dirty="0">
                <a:solidFill>
                  <a:srgbClr val="404A76"/>
                </a:solidFill>
                <a:latin typeface="Dreaming Outloud All Caps"/>
              </a:rPr>
              <a:t>HELENA (20) </a:t>
            </a:r>
          </a:p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POWI 2.SEMESTER </a:t>
            </a:r>
          </a:p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IREWI 4.SEMESTER</a:t>
            </a:r>
          </a:p>
          <a:p>
            <a:pPr algn="ctr">
              <a:lnSpc>
                <a:spcPts val="3360"/>
              </a:lnSpc>
            </a:pPr>
            <a:endParaRPr lang="en-US" sz="4200" dirty="0">
              <a:solidFill>
                <a:srgbClr val="404A76"/>
              </a:solidFill>
              <a:latin typeface="Dreaming Outloud All Cap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73344" y="7486610"/>
            <a:ext cx="4415255" cy="136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 dirty="0">
                <a:solidFill>
                  <a:srgbClr val="404A76"/>
                </a:solidFill>
                <a:latin typeface="Dreaming Outloud All Caps"/>
              </a:rPr>
              <a:t>LEONARD (23)</a:t>
            </a:r>
          </a:p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404A76"/>
                </a:solidFill>
                <a:latin typeface="Dreaming Outloud All Caps"/>
              </a:rPr>
              <a:t>Powi</a:t>
            </a: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 6.semester</a:t>
            </a:r>
          </a:p>
          <a:p>
            <a:pPr algn="ctr">
              <a:lnSpc>
                <a:spcPts val="3360"/>
              </a:lnSpc>
            </a:pPr>
            <a:endParaRPr lang="en-US" sz="4200" dirty="0">
              <a:solidFill>
                <a:srgbClr val="404A76"/>
              </a:solidFill>
              <a:latin typeface="Dreaming Outloud All Cap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851963" y="7486610"/>
            <a:ext cx="4415255" cy="179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 dirty="0">
                <a:solidFill>
                  <a:srgbClr val="404A76"/>
                </a:solidFill>
                <a:latin typeface="Dreaming Outloud All Caps"/>
              </a:rPr>
              <a:t>LAURA (22)</a:t>
            </a:r>
          </a:p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404A76"/>
                </a:solidFill>
                <a:latin typeface="Dreaming Outloud All Caps"/>
              </a:rPr>
              <a:t>Powi</a:t>
            </a: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 6.Semester</a:t>
            </a:r>
          </a:p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Jus 8.semester</a:t>
            </a:r>
          </a:p>
          <a:p>
            <a:pPr algn="ctr">
              <a:lnSpc>
                <a:spcPts val="3360"/>
              </a:lnSpc>
            </a:pPr>
            <a:endParaRPr lang="en-US" sz="4200" dirty="0">
              <a:solidFill>
                <a:srgbClr val="404A76"/>
              </a:solidFill>
              <a:latin typeface="Dreaming Outloud All Cap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603458" y="7486610"/>
            <a:ext cx="4415255" cy="132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 dirty="0">
                <a:solidFill>
                  <a:srgbClr val="404A76"/>
                </a:solidFill>
                <a:latin typeface="Dreaming Outloud All Caps"/>
              </a:rPr>
              <a:t>MAX (22)</a:t>
            </a:r>
          </a:p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404A76"/>
                </a:solidFill>
                <a:latin typeface="Dreaming Outloud All Caps"/>
              </a:rPr>
              <a:t>Powi</a:t>
            </a: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 5.Semester</a:t>
            </a:r>
          </a:p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404A76"/>
                </a:solidFill>
                <a:latin typeface="Dreaming Outloud All Caps"/>
              </a:rPr>
              <a:t>Bbe</a:t>
            </a:r>
            <a:r>
              <a:rPr lang="en-US" sz="3200" dirty="0">
                <a:solidFill>
                  <a:srgbClr val="404A76"/>
                </a:solidFill>
                <a:latin typeface="Dreaming Outloud All Caps"/>
              </a:rPr>
              <a:t> </a:t>
            </a:r>
            <a:r>
              <a:rPr lang="en-US" sz="3200" dirty="0" err="1">
                <a:solidFill>
                  <a:srgbClr val="404A76"/>
                </a:solidFill>
                <a:latin typeface="Dreaming Outloud All Caps"/>
              </a:rPr>
              <a:t>fertig</a:t>
            </a:r>
            <a:endParaRPr lang="en-US" sz="3200" dirty="0">
              <a:solidFill>
                <a:srgbClr val="404A76"/>
              </a:solidFill>
              <a:latin typeface="Dreaming Outloud All Cap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818310" y="9327198"/>
            <a:ext cx="6013288" cy="75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FF8282"/>
                </a:solidFill>
                <a:latin typeface="Dreaming Outloud All Caps"/>
              </a:rPr>
              <a:t>unsere</a:t>
            </a:r>
            <a:r>
              <a:rPr lang="en-US" sz="4399" dirty="0">
                <a:solidFill>
                  <a:srgbClr val="FF8282"/>
                </a:solidFill>
                <a:latin typeface="Dreaming Outloud All Caps"/>
              </a:rPr>
              <a:t> </a:t>
            </a:r>
            <a:r>
              <a:rPr lang="en-US" sz="4399" dirty="0" err="1">
                <a:solidFill>
                  <a:srgbClr val="FF8282"/>
                </a:solidFill>
                <a:latin typeface="Dreaming Outloud All Caps"/>
              </a:rPr>
              <a:t>whatsapp</a:t>
            </a:r>
            <a:r>
              <a:rPr lang="en-US" sz="4399" dirty="0">
                <a:solidFill>
                  <a:srgbClr val="FF8282"/>
                </a:solidFill>
                <a:latin typeface="Dreaming Outloud All Caps"/>
              </a:rPr>
              <a:t> Gruppe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6307370-7CE2-B753-A420-E6D430020A9E}"/>
              </a:ext>
            </a:extLst>
          </p:cNvPr>
          <p:cNvSpPr/>
          <p:nvPr/>
        </p:nvSpPr>
        <p:spPr>
          <a:xfrm flipH="1">
            <a:off x="-16054" y="6999840"/>
            <a:ext cx="3824630" cy="3148195"/>
          </a:xfrm>
          <a:custGeom>
            <a:avLst/>
            <a:gdLst/>
            <a:ahLst/>
            <a:cxnLst/>
            <a:rect l="l" t="t" r="r" b="b"/>
            <a:pathLst>
              <a:path w="9884531" h="4654715">
                <a:moveTo>
                  <a:pt x="9884531" y="0"/>
                </a:moveTo>
                <a:lnTo>
                  <a:pt x="0" y="0"/>
                </a:lnTo>
                <a:lnTo>
                  <a:pt x="0" y="4654716"/>
                </a:lnTo>
                <a:lnTo>
                  <a:pt x="9884531" y="4654716"/>
                </a:lnTo>
                <a:lnTo>
                  <a:pt x="988453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1" r="-158444" b="-4785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EB33A1FB-EE11-43F8-2C67-F5CED5838DE1}"/>
              </a:ext>
            </a:extLst>
          </p:cNvPr>
          <p:cNvSpPr/>
          <p:nvPr/>
        </p:nvSpPr>
        <p:spPr>
          <a:xfrm rot="3656042">
            <a:off x="-6029426" y="4487311"/>
            <a:ext cx="12520315" cy="9947959"/>
          </a:xfrm>
          <a:custGeom>
            <a:avLst/>
            <a:gdLst/>
            <a:ahLst/>
            <a:cxnLst/>
            <a:rect l="l" t="t" r="r" b="b"/>
            <a:pathLst>
              <a:path w="12520315" h="9947959">
                <a:moveTo>
                  <a:pt x="0" y="0"/>
                </a:moveTo>
                <a:lnTo>
                  <a:pt x="12520315" y="0"/>
                </a:lnTo>
                <a:lnTo>
                  <a:pt x="12520315" y="9947959"/>
                </a:lnTo>
                <a:lnTo>
                  <a:pt x="0" y="9947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ABC29FD8-4CCC-B7FF-2CC0-0A9C47292A7A}"/>
              </a:ext>
            </a:extLst>
          </p:cNvPr>
          <p:cNvSpPr/>
          <p:nvPr/>
        </p:nvSpPr>
        <p:spPr>
          <a:xfrm rot="2508210">
            <a:off x="14409973" y="8831457"/>
            <a:ext cx="724762" cy="1186851"/>
          </a:xfrm>
          <a:custGeom>
            <a:avLst/>
            <a:gdLst/>
            <a:ahLst/>
            <a:cxnLst/>
            <a:rect l="l" t="t" r="r" b="b"/>
            <a:pathLst>
              <a:path w="724762" h="1186851">
                <a:moveTo>
                  <a:pt x="0" y="0"/>
                </a:moveTo>
                <a:lnTo>
                  <a:pt x="724762" y="0"/>
                </a:lnTo>
                <a:lnTo>
                  <a:pt x="724762" y="1186852"/>
                </a:lnTo>
                <a:lnTo>
                  <a:pt x="0" y="11868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599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F44A092A-37EC-AC4E-8845-5EE2D1B7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378"/>
            <a:ext cx="18364200" cy="103283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400000">
            <a:off x="8193677" y="192678"/>
            <a:ext cx="4149111" cy="16039534"/>
          </a:xfrm>
          <a:custGeom>
            <a:avLst/>
            <a:gdLst/>
            <a:ahLst/>
            <a:cxnLst/>
            <a:rect l="l" t="t" r="r" b="b"/>
            <a:pathLst>
              <a:path w="14785534" h="16039534">
                <a:moveTo>
                  <a:pt x="0" y="0"/>
                </a:moveTo>
                <a:lnTo>
                  <a:pt x="14785534" y="0"/>
                </a:lnTo>
                <a:lnTo>
                  <a:pt x="14785534" y="16039534"/>
                </a:lnTo>
                <a:lnTo>
                  <a:pt x="0" y="16039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635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893718" y="2678911"/>
            <a:ext cx="16464974" cy="1115995"/>
            <a:chOff x="0" y="0"/>
            <a:chExt cx="4409336" cy="298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09336" cy="298864"/>
            </a:xfrm>
            <a:prstGeom prst="roundRect">
              <a:avLst/>
            </a:prstGeom>
            <a:solidFill>
              <a:srgbClr val="FFFFFF"/>
            </a:solidFill>
            <a:ln w="28575" cap="rnd">
              <a:solidFill>
                <a:srgbClr val="7886BF"/>
              </a:solidFill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09336" cy="336964"/>
            </a:xfrm>
            <a:prstGeom prst="roundRect">
              <a:avLst/>
            </a:prstGeom>
          </p:spPr>
          <p:txBody>
            <a:bodyPr lIns="47826" tIns="47826" rIns="47826" bIns="4782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37854" y="-1109667"/>
            <a:ext cx="15012293" cy="434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  <a:spcBef>
                <a:spcPct val="0"/>
              </a:spcBef>
            </a:pPr>
            <a:r>
              <a:rPr lang="en-US" sz="24999">
                <a:solidFill>
                  <a:srgbClr val="FF8282"/>
                </a:solidFill>
                <a:latin typeface="Stella"/>
              </a:rPr>
              <a:t>wie, was, wann?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472069" y="2752721"/>
            <a:ext cx="710639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04A76"/>
                </a:solidFill>
                <a:latin typeface="Dreaming Outloud All Caps"/>
              </a:rPr>
              <a:t>14.märz (19:00)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52863" y="3073079"/>
            <a:ext cx="12697199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4200">
                <a:solidFill>
                  <a:srgbClr val="7886BF"/>
                </a:solidFill>
                <a:latin typeface="Dreaming Outloud All Caps"/>
              </a:rPr>
              <a:t>kennenlernen, feststellung eurer fragen/bedürfnisse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93718" y="4094159"/>
            <a:ext cx="16464974" cy="1115995"/>
            <a:chOff x="0" y="0"/>
            <a:chExt cx="4409336" cy="298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9336" cy="298864"/>
            </a:xfrm>
            <a:prstGeom prst="roundRect">
              <a:avLst/>
            </a:prstGeom>
            <a:solidFill>
              <a:srgbClr val="FFFFFF"/>
            </a:solidFill>
            <a:ln w="28575" cap="rnd">
              <a:solidFill>
                <a:srgbClr val="7886BF"/>
              </a:solidFill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9336" cy="336964"/>
            </a:xfrm>
            <a:prstGeom prst="roundRect">
              <a:avLst/>
            </a:prstGeom>
          </p:spPr>
          <p:txBody>
            <a:bodyPr lIns="47826" tIns="47826" rIns="47826" bIns="4782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472069" y="4167969"/>
            <a:ext cx="710639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04A76"/>
                </a:solidFill>
                <a:latin typeface="Dreaming Outloud All Caps"/>
              </a:rPr>
              <a:t>4.april (15:00)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52863" y="4278776"/>
            <a:ext cx="12697199" cy="9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organisatorisches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: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uspace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/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ufind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,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lvs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,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Prüfungen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etc</a:t>
            </a:r>
            <a:endParaRPr lang="en-US" sz="4200" dirty="0">
              <a:solidFill>
                <a:srgbClr val="7886BF"/>
              </a:solidFill>
              <a:latin typeface="Dreaming Outloud All Caps"/>
            </a:endParaRPr>
          </a:p>
          <a:p>
            <a:pPr>
              <a:lnSpc>
                <a:spcPts val="3360"/>
              </a:lnSpc>
            </a:pP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Orientierung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: 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wo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finde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ich was?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wie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funktioniert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...? </a:t>
            </a:r>
            <a:endParaRPr lang="en-US" sz="4200" dirty="0">
              <a:solidFill>
                <a:srgbClr val="7886BF"/>
              </a:solidFill>
              <a:latin typeface="Dreaming Outloud All Caps"/>
            </a:endParaRPr>
          </a:p>
        </p:txBody>
      </p:sp>
      <p:sp>
        <p:nvSpPr>
          <p:cNvPr id="14" name="Freeform 14"/>
          <p:cNvSpPr/>
          <p:nvPr/>
        </p:nvSpPr>
        <p:spPr>
          <a:xfrm rot="1150107">
            <a:off x="7647479" y="3114815"/>
            <a:ext cx="12520315" cy="9947959"/>
          </a:xfrm>
          <a:custGeom>
            <a:avLst/>
            <a:gdLst/>
            <a:ahLst/>
            <a:cxnLst/>
            <a:rect l="l" t="t" r="r" b="b"/>
            <a:pathLst>
              <a:path w="12520315" h="9947959">
                <a:moveTo>
                  <a:pt x="0" y="0"/>
                </a:moveTo>
                <a:lnTo>
                  <a:pt x="12520315" y="0"/>
                </a:lnTo>
                <a:lnTo>
                  <a:pt x="12520315" y="9947959"/>
                </a:lnTo>
                <a:lnTo>
                  <a:pt x="0" y="9947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5" name="Group 15"/>
          <p:cNvGrpSpPr/>
          <p:nvPr/>
        </p:nvGrpSpPr>
        <p:grpSpPr>
          <a:xfrm>
            <a:off x="893718" y="5505429"/>
            <a:ext cx="16464974" cy="1115995"/>
            <a:chOff x="0" y="0"/>
            <a:chExt cx="4409336" cy="2988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09336" cy="298864"/>
            </a:xfrm>
            <a:prstGeom prst="roundRect">
              <a:avLst/>
            </a:prstGeom>
            <a:solidFill>
              <a:srgbClr val="FFFFFF"/>
            </a:solidFill>
            <a:ln w="28575" cap="rnd">
              <a:solidFill>
                <a:srgbClr val="7886BF"/>
              </a:solidFill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09336" cy="336964"/>
            </a:xfrm>
            <a:prstGeom prst="roundRect">
              <a:avLst/>
            </a:prstGeom>
          </p:spPr>
          <p:txBody>
            <a:bodyPr lIns="47826" tIns="47826" rIns="47826" bIns="4782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-472069" y="5579239"/>
            <a:ext cx="710639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04A76"/>
                </a:solidFill>
                <a:latin typeface="Dreaming Outloud All Caps"/>
              </a:rPr>
              <a:t>18.april (19:00)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52863" y="5657829"/>
            <a:ext cx="12697199" cy="9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offene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fragen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(auf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eure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Bedürfnisse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zugeschnitten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) </a:t>
            </a:r>
            <a:endParaRPr lang="en-US" sz="4200" dirty="0">
              <a:solidFill>
                <a:srgbClr val="7886BF"/>
              </a:solidFill>
              <a:latin typeface="Dreaming Outloud All Caps"/>
            </a:endParaRPr>
          </a:p>
          <a:p>
            <a:pPr>
              <a:lnSpc>
                <a:spcPts val="3360"/>
              </a:lnSpc>
            </a:pP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planung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 der </a:t>
            </a: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nächsten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4200" dirty="0" err="1">
                <a:solidFill>
                  <a:srgbClr val="7886BF"/>
                </a:solidFill>
                <a:latin typeface="Dreaming Outloud All Caps"/>
              </a:rPr>
              <a:t>treffen</a:t>
            </a:r>
            <a:r>
              <a:rPr lang="en-US" sz="4200" dirty="0">
                <a:solidFill>
                  <a:srgbClr val="7886BF"/>
                </a:solidFill>
                <a:latin typeface="Dreaming Outloud All Caps"/>
              </a:rPr>
              <a:t>: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zb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r>
              <a:rPr lang="en-US" sz="3600" dirty="0" err="1">
                <a:solidFill>
                  <a:srgbClr val="7886BF"/>
                </a:solidFill>
                <a:latin typeface="Dreaming Outloud All Caps"/>
              </a:rPr>
              <a:t>Ausflüge</a:t>
            </a:r>
            <a:r>
              <a:rPr lang="en-US" sz="3600" dirty="0">
                <a:solidFill>
                  <a:srgbClr val="7886BF"/>
                </a:solidFill>
                <a:latin typeface="Dreaming Outloud All Caps"/>
              </a:rPr>
              <a:t> </a:t>
            </a:r>
            <a:endParaRPr lang="en-US" sz="4200" dirty="0">
              <a:solidFill>
                <a:srgbClr val="7886BF"/>
              </a:solidFill>
              <a:latin typeface="Dreaming Outloud All Cap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95202" y="7097673"/>
            <a:ext cx="2758401" cy="2758401"/>
          </a:xfrm>
          <a:custGeom>
            <a:avLst/>
            <a:gdLst/>
            <a:ahLst/>
            <a:cxnLst/>
            <a:rect l="l" t="t" r="r" b="b"/>
            <a:pathLst>
              <a:path w="2758401" h="2758401">
                <a:moveTo>
                  <a:pt x="0" y="0"/>
                </a:moveTo>
                <a:lnTo>
                  <a:pt x="2758401" y="0"/>
                </a:lnTo>
                <a:lnTo>
                  <a:pt x="2758401" y="2758401"/>
                </a:lnTo>
                <a:lnTo>
                  <a:pt x="0" y="2758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TextBox 21"/>
          <p:cNvSpPr txBox="1"/>
          <p:nvPr/>
        </p:nvSpPr>
        <p:spPr>
          <a:xfrm>
            <a:off x="3627685" y="7107198"/>
            <a:ext cx="6013288" cy="75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F8282"/>
                </a:solidFill>
                <a:latin typeface="Dreaming Outloud All Caps"/>
              </a:rPr>
              <a:t>unsere whatsapp Gruppe</a:t>
            </a:r>
          </a:p>
        </p:txBody>
      </p:sp>
      <p:sp>
        <p:nvSpPr>
          <p:cNvPr id="22" name="Freeform 22"/>
          <p:cNvSpPr/>
          <p:nvPr/>
        </p:nvSpPr>
        <p:spPr>
          <a:xfrm rot="-9456381">
            <a:off x="3481479" y="7571978"/>
            <a:ext cx="724762" cy="1186851"/>
          </a:xfrm>
          <a:custGeom>
            <a:avLst/>
            <a:gdLst/>
            <a:ahLst/>
            <a:cxnLst/>
            <a:rect l="l" t="t" r="r" b="b"/>
            <a:pathLst>
              <a:path w="724762" h="1186851">
                <a:moveTo>
                  <a:pt x="0" y="0"/>
                </a:moveTo>
                <a:lnTo>
                  <a:pt x="724763" y="0"/>
                </a:lnTo>
                <a:lnTo>
                  <a:pt x="724763" y="1186851"/>
                </a:lnTo>
                <a:lnTo>
                  <a:pt x="0" y="11868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59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3" name="Freeform 23"/>
          <p:cNvSpPr/>
          <p:nvPr/>
        </p:nvSpPr>
        <p:spPr>
          <a:xfrm>
            <a:off x="13390980" y="6137889"/>
            <a:ext cx="4897020" cy="4149111"/>
          </a:xfrm>
          <a:custGeom>
            <a:avLst/>
            <a:gdLst/>
            <a:ahLst/>
            <a:cxnLst/>
            <a:rect l="l" t="t" r="r" b="b"/>
            <a:pathLst>
              <a:path w="4897020" h="4149111">
                <a:moveTo>
                  <a:pt x="0" y="0"/>
                </a:moveTo>
                <a:lnTo>
                  <a:pt x="4897020" y="0"/>
                </a:lnTo>
                <a:lnTo>
                  <a:pt x="4897020" y="4149111"/>
                </a:lnTo>
                <a:lnTo>
                  <a:pt x="0" y="41491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093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TextBox 20"/>
          <p:cNvSpPr txBox="1"/>
          <p:nvPr/>
        </p:nvSpPr>
        <p:spPr>
          <a:xfrm>
            <a:off x="3161217" y="2857140"/>
            <a:ext cx="12255187" cy="586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9065" dirty="0">
                <a:solidFill>
                  <a:srgbClr val="404040"/>
                </a:solidFill>
                <a:latin typeface="Hibernate"/>
              </a:rPr>
              <a:t>WIR FREUEN UNS AUF EUCH!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EBFE1E-F5B6-6739-153B-E2F66C4498BD}"/>
              </a:ext>
            </a:extLst>
          </p:cNvPr>
          <p:cNvSpPr txBox="1"/>
          <p:nvPr/>
        </p:nvSpPr>
        <p:spPr>
          <a:xfrm>
            <a:off x="3957689" y="8296457"/>
            <a:ext cx="10925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389" dirty="0" err="1">
                <a:solidFill>
                  <a:srgbClr val="404040"/>
                </a:solidFill>
                <a:latin typeface="Agrandir Medium"/>
              </a:rPr>
              <a:t>Noch</a:t>
            </a:r>
            <a:r>
              <a:rPr lang="en-US" sz="1800" spc="389" dirty="0">
                <a:solidFill>
                  <a:srgbClr val="404040"/>
                </a:solidFill>
                <a:latin typeface="Agrandir Medium"/>
              </a:rPr>
              <a:t> </a:t>
            </a:r>
            <a:r>
              <a:rPr lang="en-US" sz="1800" spc="389" dirty="0" err="1">
                <a:solidFill>
                  <a:srgbClr val="404040"/>
                </a:solidFill>
                <a:latin typeface="Agrandir Medium"/>
              </a:rPr>
              <a:t>Fragen</a:t>
            </a:r>
            <a:r>
              <a:rPr lang="en-US" sz="1800" spc="389" dirty="0">
                <a:solidFill>
                  <a:srgbClr val="404040"/>
                </a:solidFill>
                <a:latin typeface="Agrandir Medium"/>
              </a:rPr>
              <a:t>?		</a:t>
            </a:r>
            <a:r>
              <a:rPr lang="en-US" spc="389" dirty="0" err="1">
                <a:solidFill>
                  <a:srgbClr val="404040"/>
                </a:solidFill>
                <a:latin typeface="Agrandir Medium"/>
              </a:rPr>
              <a:t>Schreib</a:t>
            </a:r>
            <a:r>
              <a:rPr lang="en-US" spc="389" dirty="0">
                <a:solidFill>
                  <a:srgbClr val="404040"/>
                </a:solidFill>
                <a:latin typeface="Agrandir Medium"/>
              </a:rPr>
              <a:t> </a:t>
            </a:r>
            <a:r>
              <a:rPr lang="en-US" spc="389" dirty="0" err="1">
                <a:solidFill>
                  <a:srgbClr val="404040"/>
                </a:solidFill>
                <a:latin typeface="Agrandir Medium"/>
              </a:rPr>
              <a:t>uns</a:t>
            </a:r>
            <a:r>
              <a:rPr lang="en-US" spc="389" dirty="0">
                <a:solidFill>
                  <a:srgbClr val="404040"/>
                </a:solidFill>
                <a:latin typeface="Agrandir Medium"/>
              </a:rPr>
              <a:t>: </a:t>
            </a:r>
            <a:r>
              <a:rPr lang="en-US" i="1" spc="389" dirty="0" err="1">
                <a:solidFill>
                  <a:srgbClr val="404040"/>
                </a:solidFill>
                <a:latin typeface="Agrandir Medium"/>
              </a:rPr>
              <a:t>mentoring.powi@univie.ac.at</a:t>
            </a:r>
            <a:endParaRPr lang="de-DE" i="1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A04F4B7-E0E7-6C7D-2CDE-DE9B0FED618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9F1"/>
              </a:clrFrom>
              <a:clrTo>
                <a:srgbClr val="FFF9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5353" y="8271148"/>
            <a:ext cx="1485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9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dornVTI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POWI or not POWI Folien 2</Template>
  <TotalTime>0</TotalTime>
  <Words>398</Words>
  <Application>Microsoft Macintosh PowerPoint</Application>
  <PresentationFormat>Benutzerdefiniert</PresentationFormat>
  <Paragraphs>86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8" baseType="lpstr">
      <vt:lpstr>Arial</vt:lpstr>
      <vt:lpstr>Bembo</vt:lpstr>
      <vt:lpstr>Agrandir Medium</vt:lpstr>
      <vt:lpstr>Stella</vt:lpstr>
      <vt:lpstr>Aptos ExtraBold</vt:lpstr>
      <vt:lpstr>Hibernate</vt:lpstr>
      <vt:lpstr>Book Antiqua</vt:lpstr>
      <vt:lpstr>Dreaming Outloud All Caps</vt:lpstr>
      <vt:lpstr>Aptos</vt:lpstr>
      <vt:lpstr>AdornVTI</vt:lpstr>
      <vt:lpstr>PowerPoint-Präsentation</vt:lpstr>
      <vt:lpstr>PowerPoint-Präsentation</vt:lpstr>
      <vt:lpstr>PowerPoint-Präsentation</vt:lpstr>
      <vt:lpstr>POWI  or NOT POWI</vt:lpstr>
      <vt:lpstr>Termine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Purple Bold Playful Team Introduction Presentation</dc:title>
  <cp:lastModifiedBy>ssdkzazshp@univie.onmicrosoft.com</cp:lastModifiedBy>
  <cp:revision>7</cp:revision>
  <dcterms:created xsi:type="dcterms:W3CDTF">2006-08-16T00:00:00Z</dcterms:created>
  <dcterms:modified xsi:type="dcterms:W3CDTF">2024-03-05T15:14:15Z</dcterms:modified>
  <dc:identifier>DAF-YxhJQzk</dc:identifier>
</cp:coreProperties>
</file>